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5" r:id="rId5"/>
    <p:sldId id="266" r:id="rId6"/>
    <p:sldId id="286" r:id="rId7"/>
    <p:sldId id="288" r:id="rId8"/>
    <p:sldId id="289" r:id="rId9"/>
    <p:sldId id="290" r:id="rId10"/>
    <p:sldId id="292" r:id="rId11"/>
    <p:sldId id="293" r:id="rId12"/>
    <p:sldId id="291" r:id="rId13"/>
    <p:sldId id="294" r:id="rId14"/>
    <p:sldId id="295" r:id="rId15"/>
    <p:sldId id="287" r:id="rId16"/>
    <p:sldId id="296" r:id="rId17"/>
    <p:sldId id="297" r:id="rId18"/>
    <p:sldId id="298" r:id="rId19"/>
    <p:sldId id="280" r:id="rId20"/>
    <p:sldId id="263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291" autoAdjust="0"/>
    <p:restoredTop sz="94660"/>
  </p:normalViewPr>
  <p:slideViewPr>
    <p:cSldViewPr snapToGrid="0">
      <p:cViewPr varScale="1">
        <p:scale>
          <a:sx n="83" d="100"/>
          <a:sy n="83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29C3-64C3-4BC3-BC71-EE6483185016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508A-83D8-442C-A6F6-4F40DDD46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3691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29C3-64C3-4BC3-BC71-EE6483185016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508A-83D8-442C-A6F6-4F40DDD46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0871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29C3-64C3-4BC3-BC71-EE6483185016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508A-83D8-442C-A6F6-4F40DDD46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6650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29C3-64C3-4BC3-BC71-EE6483185016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508A-83D8-442C-A6F6-4F40DDD46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9978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29C3-64C3-4BC3-BC71-EE6483185016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508A-83D8-442C-A6F6-4F40DDD46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889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29C3-64C3-4BC3-BC71-EE6483185016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508A-83D8-442C-A6F6-4F40DDD46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1404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29C3-64C3-4BC3-BC71-EE6483185016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508A-83D8-442C-A6F6-4F40DDD46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1935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29C3-64C3-4BC3-BC71-EE6483185016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508A-83D8-442C-A6F6-4F40DDD46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1267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29C3-64C3-4BC3-BC71-EE6483185016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508A-83D8-442C-A6F6-4F40DDD46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7912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29C3-64C3-4BC3-BC71-EE6483185016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508A-83D8-442C-A6F6-4F40DDD46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6555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29C3-64C3-4BC3-BC71-EE6483185016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508A-83D8-442C-A6F6-4F40DDD46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3500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F29C3-64C3-4BC3-BC71-EE6483185016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A508A-83D8-442C-A6F6-4F40DDD46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9503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97623" y="0"/>
            <a:ext cx="9144000" cy="4661492"/>
          </a:xfrm>
        </p:spPr>
        <p:txBody>
          <a:bodyPr>
            <a:normAutofit/>
          </a:bodyPr>
          <a:lstStyle/>
          <a:p>
            <a:r>
              <a:rPr lang="ru-RU" sz="4800" b="1" i="1" dirty="0" smtClean="0"/>
              <a:t>Оказание </a:t>
            </a:r>
            <a:r>
              <a:rPr lang="ru-RU" sz="4800" b="1" i="1" dirty="0"/>
              <a:t>социально-психологической помощи несовершеннолетним с трудностями в обучении и поведении</a:t>
            </a:r>
          </a:p>
        </p:txBody>
      </p:sp>
    </p:spTree>
    <p:extLst>
      <p:ext uri="{BB962C8B-B14F-4D97-AF65-F5344CB8AC3E}">
        <p14:creationId xmlns:p14="http://schemas.microsoft.com/office/powerpoint/2010/main" val="1272247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20723" y="133750"/>
            <a:ext cx="969348" cy="96934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853455" y="629082"/>
            <a:ext cx="10167268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i="1" dirty="0"/>
              <a:t>Метод </a:t>
            </a:r>
            <a:r>
              <a:rPr lang="ru-RU" sz="4400" b="1" i="1" dirty="0" smtClean="0"/>
              <a:t>наблюдения</a:t>
            </a:r>
            <a:endParaRPr lang="ru-RU" sz="4400" dirty="0" smtClean="0"/>
          </a:p>
          <a:p>
            <a:pPr algn="just"/>
            <a:r>
              <a:rPr lang="ru-RU" sz="3200" dirty="0" smtClean="0"/>
              <a:t>Именно </a:t>
            </a:r>
            <a:r>
              <a:rPr lang="ru-RU" sz="3200" dirty="0"/>
              <a:t>он дает больше всего материала для воспитательной работы. Педагог наблюдает за общением ребенка, его поведением в семье, в школе, на уроке, со сверстниками, его трудом. Не каждому педагогу удается достичь успеха в общении с детьми. Работая с группой делать пометки об отдельных ребятах, стараясь не оставить без внимания «незаметных». Заметки помогут обратить внимание и на пассивных.</a:t>
            </a:r>
          </a:p>
          <a:p>
            <a:pPr lvl="3" algn="just"/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331674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20723" y="133750"/>
            <a:ext cx="969348" cy="96934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952007" y="751406"/>
            <a:ext cx="1023180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i="1" dirty="0"/>
              <a:t>Метод </a:t>
            </a:r>
            <a:r>
              <a:rPr lang="ru-RU" sz="4400" b="1" i="1" dirty="0" smtClean="0"/>
              <a:t>беседы</a:t>
            </a:r>
          </a:p>
          <a:p>
            <a:pPr algn="ctr"/>
            <a:endParaRPr lang="ru-RU" dirty="0" smtClean="0"/>
          </a:p>
          <a:p>
            <a:pPr algn="just"/>
            <a:r>
              <a:rPr lang="ru-RU" sz="3600" dirty="0" smtClean="0"/>
              <a:t>Анкетирование</a:t>
            </a:r>
            <a:r>
              <a:rPr lang="ru-RU" sz="3600" dirty="0"/>
              <a:t>, составленный заранее вопросник или результаты комиссии, которая сделала заключение при поступлении ребенка в образовательное учреждение. Поможет составить представление о ребенке изучение его биографии, его поступков и </a:t>
            </a:r>
            <a:r>
              <a:rPr lang="ru-RU" sz="3600" dirty="0" smtClean="0"/>
              <a:t>мотивов…</a:t>
            </a:r>
            <a:endParaRPr lang="ru-RU" sz="3600" dirty="0"/>
          </a:p>
          <a:p>
            <a:pPr lvl="3" algn="just"/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278879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20723" y="133750"/>
            <a:ext cx="969348" cy="96934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791908" y="147398"/>
            <a:ext cx="9908329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u="sng" dirty="0"/>
              <a:t>Социальный паспорт личности </a:t>
            </a:r>
            <a:r>
              <a:rPr lang="ru-RU" u="sng" dirty="0" smtClean="0"/>
              <a:t>ребенка</a:t>
            </a:r>
          </a:p>
          <a:p>
            <a:pPr algn="ctr"/>
            <a:endParaRPr lang="ru-RU" sz="1600" dirty="0"/>
          </a:p>
          <a:p>
            <a:r>
              <a:rPr lang="ru-RU" sz="2000" b="1" i="1" dirty="0"/>
              <a:t>Анализ модифицированного опросника:</a:t>
            </a:r>
            <a:endParaRPr lang="ru-RU" sz="2000" dirty="0"/>
          </a:p>
          <a:p>
            <a:pPr marL="457200" indent="-457200" algn="just">
              <a:buFont typeface="+mj-lt"/>
              <a:buAutoNum type="arabicPeriod"/>
            </a:pPr>
            <a:r>
              <a:rPr lang="ru-RU" sz="2000" dirty="0" smtClean="0"/>
              <a:t>Участвовал </a:t>
            </a:r>
            <a:r>
              <a:rPr lang="ru-RU" sz="2000" dirty="0"/>
              <a:t>ли ты когда-нибудь в общественных делах? Что конкретно ты делал? Понравилось ли тебе? Что ты почувствовал? </a:t>
            </a:r>
            <a:r>
              <a:rPr lang="ru-RU" sz="2000" dirty="0" smtClean="0"/>
              <a:t> </a:t>
            </a:r>
            <a:r>
              <a:rPr lang="ru-RU" sz="2000" dirty="0"/>
              <a:t>– </a:t>
            </a:r>
            <a:r>
              <a:rPr lang="ru-RU" sz="2000" i="1" dirty="0"/>
              <a:t>Нет, не участвовал</a:t>
            </a:r>
            <a:r>
              <a:rPr lang="ru-RU" sz="2000" dirty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000" dirty="0" smtClean="0"/>
              <a:t>Нравится </a:t>
            </a:r>
            <a:r>
              <a:rPr lang="ru-RU" sz="2000" dirty="0"/>
              <a:t>ли тебе твоя семья? Каковы отношения в ней? Хотел ли ты что-то изменить? - </a:t>
            </a:r>
            <a:r>
              <a:rPr lang="ru-RU" sz="2000" i="1" dirty="0"/>
              <a:t>Нравиться, изменить ничего не хочу.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000" dirty="0" smtClean="0"/>
              <a:t>Если </a:t>
            </a:r>
            <a:r>
              <a:rPr lang="ru-RU" sz="2000" dirty="0"/>
              <a:t>бы ты оказался на месте отца, у которого есть ребенок, он плохо учиться, пропускает занятия, чтобы ты ему сказал и как поступил? - </a:t>
            </a:r>
            <a:r>
              <a:rPr lang="ru-RU" sz="2000" i="1" dirty="0"/>
              <a:t>Поговорил бы с ним.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000" dirty="0" smtClean="0"/>
              <a:t>С </a:t>
            </a:r>
            <a:r>
              <a:rPr lang="ru-RU" sz="2000" dirty="0"/>
              <a:t>кем тебе легче общаться: с младшими по возрасту, со старшими, с ровесниками? - </a:t>
            </a:r>
            <a:r>
              <a:rPr lang="ru-RU" sz="2000" i="1" dirty="0"/>
              <a:t>Нет разницы.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000" dirty="0" smtClean="0"/>
              <a:t>Как </a:t>
            </a:r>
            <a:r>
              <a:rPr lang="ru-RU" sz="2000" dirty="0"/>
              <a:t>ты сам думаешь, почему не хочешь учиться? - </a:t>
            </a:r>
            <a:r>
              <a:rPr lang="ru-RU" sz="2000" i="1" dirty="0"/>
              <a:t>Лень</a:t>
            </a:r>
            <a:r>
              <a:rPr lang="ru-RU" sz="2000" dirty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000" dirty="0" smtClean="0"/>
              <a:t>Чем </a:t>
            </a:r>
            <a:r>
              <a:rPr lang="ru-RU" sz="2000" dirty="0"/>
              <a:t>бы ты хотел заниматься в данный момент? – </a:t>
            </a:r>
            <a:r>
              <a:rPr lang="ru-RU" sz="2000" i="1" dirty="0"/>
              <a:t>Гулять.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000" dirty="0" smtClean="0"/>
              <a:t>Что </a:t>
            </a:r>
            <a:r>
              <a:rPr lang="ru-RU" sz="2000" dirty="0"/>
              <a:t>ты чувствуешь, когда находишься в школе? Что ты чувствуешь, когда необходимо идти в школу? - </a:t>
            </a:r>
            <a:r>
              <a:rPr lang="ru-RU" sz="2000" i="1" dirty="0"/>
              <a:t>Раздражение, учиться не </a:t>
            </a:r>
            <a:r>
              <a:rPr lang="ru-RU" sz="2000" i="1" dirty="0" smtClean="0"/>
              <a:t>хочется.</a:t>
            </a:r>
            <a:endParaRPr lang="ru-RU" sz="2000" i="1" dirty="0"/>
          </a:p>
          <a:p>
            <a:pPr marL="457200" indent="-457200" algn="just">
              <a:buFont typeface="+mj-lt"/>
              <a:buAutoNum type="arabicPeriod"/>
            </a:pPr>
            <a:r>
              <a:rPr lang="ru-RU" sz="2000" dirty="0" smtClean="0"/>
              <a:t>Каковы </a:t>
            </a:r>
            <a:r>
              <a:rPr lang="ru-RU" sz="2000" dirty="0"/>
              <a:t>твои планы на будущее? – </a:t>
            </a:r>
            <a:r>
              <a:rPr lang="ru-RU" sz="2000" i="1" dirty="0"/>
              <a:t>Не задумывался</a:t>
            </a:r>
            <a:r>
              <a:rPr lang="ru-RU" sz="2000" dirty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000" dirty="0"/>
              <a:t>Подводя итоги опроса, видно, что подросток не желает учиться и мотивирует это ленью. Ведь проблема не только в ребенке, значит педагогам нужно внедрять все более новые технологии преподавания.</a:t>
            </a:r>
          </a:p>
          <a:p>
            <a:pPr lvl="3" algn="just"/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420550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20723" y="133750"/>
            <a:ext cx="969348" cy="96934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831409" y="486540"/>
            <a:ext cx="1029086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i="1" dirty="0"/>
              <a:t>Метод </a:t>
            </a:r>
            <a:r>
              <a:rPr lang="ru-RU" sz="4400" b="1" i="1" dirty="0" smtClean="0"/>
              <a:t>социометрии</a:t>
            </a:r>
          </a:p>
          <a:p>
            <a:pPr algn="just"/>
            <a:r>
              <a:rPr lang="ru-RU" b="1" i="1" dirty="0" smtClean="0"/>
              <a:t> </a:t>
            </a:r>
            <a:r>
              <a:rPr lang="ru-RU" sz="3600" dirty="0"/>
              <a:t>при котором, для математической обработки собираются данные бесед, анкетирования, опроса и алгоритмов, оценки кризисного состояния ребенка.</a:t>
            </a:r>
          </a:p>
          <a:p>
            <a:pPr algn="just"/>
            <a:r>
              <a:rPr lang="ru-RU" sz="3600" dirty="0"/>
              <a:t> При изучении ребенка педагог не может обойтись без анализа его психологического и социального состояния, того, что исследователи называют «ядром ребенка».</a:t>
            </a:r>
          </a:p>
          <a:p>
            <a:pPr lvl="3" algn="just"/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31880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20723" y="133750"/>
            <a:ext cx="969348" cy="96934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910540" y="952532"/>
            <a:ext cx="102996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/>
              <a:t>На основании проведенных диагностических исследований и полученных результатов были </a:t>
            </a:r>
            <a:r>
              <a:rPr lang="ru-RU" sz="3200" dirty="0" smtClean="0"/>
              <a:t>даны </a:t>
            </a:r>
            <a:r>
              <a:rPr lang="ru-RU" sz="3200" dirty="0"/>
              <a:t>рекомендации родителям и педагогам о способах преодоления неуспеваемости у учащегося. Также был разработан алгоритм работы с обучающимся, составлен индивидуальный план работы с несовершеннолетним, в который включены следующие специалисты: зам. директора по ВР, педагог-психолог, социальный педагог, классный руководитель, учителя-предметники. </a:t>
            </a:r>
          </a:p>
        </p:txBody>
      </p:sp>
    </p:spTree>
    <p:extLst>
      <p:ext uri="{BB962C8B-B14F-4D97-AF65-F5344CB8AC3E}">
        <p14:creationId xmlns:p14="http://schemas.microsoft.com/office/powerpoint/2010/main" val="2996495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5123" y="310637"/>
            <a:ext cx="10515600" cy="1023837"/>
          </a:xfrm>
        </p:spPr>
        <p:txBody>
          <a:bodyPr>
            <a:normAutofit/>
          </a:bodyPr>
          <a:lstStyle/>
          <a:p>
            <a:pPr marL="45720" lvl="0" algn="ctr"/>
            <a:r>
              <a:rPr lang="ru-RU" sz="4000" b="1" i="1" dirty="0"/>
              <a:t>Пути преодоления неуспеваемости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20723" y="133750"/>
            <a:ext cx="969348" cy="96934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80293" y="1334474"/>
            <a:ext cx="1064877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">
              <a:buFont typeface="Wingdings" panose="05000000000000000000" pitchFamily="2" charset="2"/>
              <a:buChar char="v"/>
            </a:pPr>
            <a:r>
              <a:rPr lang="ru-RU" sz="2800" b="1" i="1" dirty="0"/>
              <a:t>Педагогическая профилактика </a:t>
            </a:r>
            <a:r>
              <a:rPr lang="ru-RU" sz="2800" dirty="0"/>
              <a:t>– поиски оптимальных педагогических систем, в том числе применение активных методов и форм обучения, новых педагогических технологий, проблемного и программированного обучения, информатизация педагогической деятельности</a:t>
            </a:r>
            <a:r>
              <a:rPr lang="ru-RU" sz="2800" dirty="0" smtClean="0"/>
              <a:t>.</a:t>
            </a:r>
          </a:p>
          <a:p>
            <a:pPr marL="457200" lvl="0" indent="-457200" algn="just">
              <a:buFont typeface="Wingdings" panose="05000000000000000000" pitchFamily="2" charset="2"/>
              <a:buChar char="v"/>
            </a:pPr>
            <a:r>
              <a:rPr lang="ru-RU" sz="2800" b="1" i="1" dirty="0"/>
              <a:t>Педагогическая диагностика </a:t>
            </a:r>
            <a:r>
              <a:rPr lang="ru-RU" sz="2800" dirty="0"/>
              <a:t>– систематический контроль и оценка результатов обучения, своевременное выявление </a:t>
            </a:r>
            <a:r>
              <a:rPr lang="ru-RU" sz="2800" dirty="0" smtClean="0"/>
              <a:t>пробелов.</a:t>
            </a:r>
          </a:p>
          <a:p>
            <a:pPr marL="457200" lvl="0" indent="-457200" algn="just">
              <a:buFont typeface="Wingdings" panose="05000000000000000000" pitchFamily="2" charset="2"/>
              <a:buChar char="v"/>
            </a:pPr>
            <a:r>
              <a:rPr lang="ru-RU" sz="2800" b="1" i="1" dirty="0"/>
              <a:t>Педагогическая терапия </a:t>
            </a:r>
            <a:r>
              <a:rPr lang="ru-RU" sz="2800" dirty="0"/>
              <a:t>– меры по устранению отставаний в учебе</a:t>
            </a:r>
            <a:r>
              <a:rPr lang="ru-RU" sz="2800" dirty="0" smtClean="0"/>
              <a:t>.</a:t>
            </a:r>
          </a:p>
          <a:p>
            <a:pPr marL="457200" lvl="0" indent="-457200" algn="just">
              <a:buFont typeface="Wingdings" panose="05000000000000000000" pitchFamily="2" charset="2"/>
              <a:buChar char="v"/>
            </a:pPr>
            <a:r>
              <a:rPr lang="ru-RU" sz="2800" dirty="0" smtClean="0"/>
              <a:t> </a:t>
            </a:r>
            <a:r>
              <a:rPr lang="ru-RU" sz="2800" b="1" i="1" dirty="0"/>
              <a:t>Воспитательное </a:t>
            </a:r>
            <a:r>
              <a:rPr lang="ru-RU" sz="2800" b="1" i="1" dirty="0" smtClean="0"/>
              <a:t>воздействие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807690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20723" y="133750"/>
            <a:ext cx="969348" cy="96934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716071" y="398616"/>
            <a:ext cx="10080883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/>
              <a:t>Основные направления работы с подростком: </a:t>
            </a:r>
            <a:endParaRPr lang="ru-RU" sz="3200" b="1" i="1" dirty="0" smtClean="0"/>
          </a:p>
          <a:p>
            <a:endParaRPr lang="ru-RU" dirty="0"/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2400" dirty="0" smtClean="0"/>
              <a:t>организация </a:t>
            </a:r>
            <a:r>
              <a:rPr lang="ru-RU" sz="2400" dirty="0"/>
              <a:t>социального контроля (ежедневный мониторинг посещаемости, успеваемости, ненавязчивый контроль над свободным временем);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2400" dirty="0" smtClean="0"/>
              <a:t>осуществление </a:t>
            </a:r>
            <a:r>
              <a:rPr lang="ru-RU" sz="2400" dirty="0"/>
              <a:t>социальной поддержки (тесное взаимодействие с родителями, вовлечение несовершеннолетнего во внеурочную деятельность (секция волейбола </a:t>
            </a:r>
            <a:r>
              <a:rPr lang="ru-RU" sz="2400" dirty="0" smtClean="0"/>
              <a:t>на базе </a:t>
            </a:r>
            <a:r>
              <a:rPr lang="ru-RU" sz="2400" dirty="0"/>
              <a:t>МБОУ «Лицей №7», участие в турнире по мини-футболу памяти отличника физической культуры Б.И. </a:t>
            </a:r>
            <a:r>
              <a:rPr lang="ru-RU" sz="2400" dirty="0" err="1"/>
              <a:t>Кармашова</a:t>
            </a:r>
            <a:r>
              <a:rPr lang="ru-RU" sz="2400" dirty="0"/>
              <a:t>, привлечение к участию в лицейских мероприятиях: ГДК – новогоднее представление, КРЦ «Россия» - Путешествие по России, участие в фестивале искусств и др.);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2400" dirty="0" smtClean="0"/>
              <a:t>педагогическая </a:t>
            </a:r>
            <a:r>
              <a:rPr lang="ru-RU" sz="2400" dirty="0"/>
              <a:t>реабилитация (учет пробелов в знаниях, умениях и навыках; пути и способы их ликвидации, повышение и укрепление интереса к учению, уверенности в свои силы).</a:t>
            </a:r>
          </a:p>
        </p:txBody>
      </p:sp>
    </p:spTree>
    <p:extLst>
      <p:ext uri="{BB962C8B-B14F-4D97-AF65-F5344CB8AC3E}">
        <p14:creationId xmlns:p14="http://schemas.microsoft.com/office/powerpoint/2010/main" val="3953449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20723" y="133750"/>
            <a:ext cx="969348" cy="96934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865540" y="1242677"/>
            <a:ext cx="1023914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/>
              <a:t>Для предупреждения неуспеваемости, как показал анализ условий, вызывающих отставание, основное значение имеет совершенствование процесса обучения, усиление его воспитывающего и развивающего воздействия. Необходимо направить рекомендации на разрешение этих вопросов как в индивидуальной работе с учащимся, так и в работе со всем классом.</a:t>
            </a:r>
          </a:p>
        </p:txBody>
      </p:sp>
    </p:spTree>
    <p:extLst>
      <p:ext uri="{BB962C8B-B14F-4D97-AF65-F5344CB8AC3E}">
        <p14:creationId xmlns:p14="http://schemas.microsoft.com/office/powerpoint/2010/main" val="4029734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20723" y="133750"/>
            <a:ext cx="969348" cy="96934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05056" y="618424"/>
            <a:ext cx="1085460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Организован комплекс мероприятий с разными возрастными категориями по коррекции неуспеваемости по следующим направлениям</a:t>
            </a:r>
            <a:r>
              <a:rPr lang="ru-RU" sz="2400" dirty="0" smtClean="0"/>
              <a:t>.</a:t>
            </a:r>
          </a:p>
          <a:p>
            <a:r>
              <a:rPr lang="ru-RU" sz="2400" dirty="0" smtClean="0"/>
              <a:t> </a:t>
            </a:r>
            <a:endParaRPr lang="ru-RU" sz="2400" dirty="0"/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ru-RU" sz="2400" dirty="0"/>
              <a:t>Психолого-педагогическое просвещение (сообщение педагогам об индивидуальных и возрастных особенностях агрессивных подростков);</a:t>
            </a: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ru-RU" sz="2400" dirty="0"/>
              <a:t>Организация индивидуальной </a:t>
            </a:r>
            <a:r>
              <a:rPr lang="ru-RU" sz="2400" dirty="0" err="1"/>
              <a:t>психокоррекционной</a:t>
            </a:r>
            <a:r>
              <a:rPr lang="ru-RU" sz="2400" dirty="0"/>
              <a:t> работы;</a:t>
            </a: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ru-RU" sz="2400" dirty="0"/>
              <a:t>Групповые формы занятий с подростками (психологические тренинги);</a:t>
            </a: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ru-RU" sz="2400" dirty="0"/>
              <a:t>Уменьшение эмоциональной реакции, провоцирующей агрессию;</a:t>
            </a: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ru-RU" sz="2400" dirty="0"/>
              <a:t>Профилактика патологических форм агрессивного поведения;</a:t>
            </a: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ru-RU" sz="2400" dirty="0"/>
              <a:t>Профилактика </a:t>
            </a:r>
            <a:r>
              <a:rPr lang="ru-RU" sz="2400" dirty="0" err="1"/>
              <a:t>саморазрушительного</a:t>
            </a:r>
            <a:r>
              <a:rPr lang="ru-RU" sz="2400" dirty="0"/>
              <a:t> поведения;</a:t>
            </a: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ru-RU" sz="2400" dirty="0" err="1"/>
              <a:t>Сублимирование</a:t>
            </a:r>
            <a:r>
              <a:rPr lang="ru-RU" sz="2400" dirty="0"/>
              <a:t> агрессии в социально одобряемую деятельность;</a:t>
            </a: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ru-RU" sz="2400" dirty="0" err="1"/>
              <a:t>Сублимирование</a:t>
            </a:r>
            <a:r>
              <a:rPr lang="ru-RU" sz="2400" dirty="0"/>
              <a:t> агрессии в спорт (спортивные кружки, секции, групповые виды спорта);</a:t>
            </a:r>
          </a:p>
          <a:p>
            <a:pPr marL="457200" lvl="0" indent="-457200" algn="just">
              <a:buFont typeface="Wingdings" panose="05000000000000000000" pitchFamily="2" charset="2"/>
              <a:buChar char="v"/>
            </a:pPr>
            <a:r>
              <a:rPr lang="ru-RU" sz="2400" dirty="0"/>
              <a:t>Творческое самовыражение (рисование, занятия музыкой, театральные кружки и другие виды творческой деятельности).</a:t>
            </a:r>
          </a:p>
        </p:txBody>
      </p:sp>
    </p:spTree>
    <p:extLst>
      <p:ext uri="{BB962C8B-B14F-4D97-AF65-F5344CB8AC3E}">
        <p14:creationId xmlns:p14="http://schemas.microsoft.com/office/powerpoint/2010/main" val="2327436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66227"/>
          </a:xfrm>
        </p:spPr>
        <p:txBody>
          <a:bodyPr>
            <a:noAutofit/>
          </a:bodyPr>
          <a:lstStyle/>
          <a:p>
            <a:pPr algn="just"/>
            <a:r>
              <a:rPr lang="ru-RU" sz="3200" dirty="0"/>
              <a:t>П</a:t>
            </a:r>
            <a:r>
              <a:rPr lang="ru-RU" sz="3200" dirty="0" smtClean="0"/>
              <a:t>од </a:t>
            </a:r>
            <a:r>
              <a:rPr lang="ru-RU" sz="3200" dirty="0"/>
              <a:t>педагогической неуспеваемостью следует понимать устойчивое отклонение от нормы в поведении, нравственном сознании, учебной деятельности, проявляющееся в неразвитости, необразованности и невоспитанности ребенка, отставании его развития от собственных возможностей, обусловленные отрицательным влиянием среды и ошибками в воспитании, частой сменой школ и преподавателей, отрицательным влиянием улицы, безнадзорностью. То есть эта проблема вызвана педагогическими причинами и, следовательно, устраняется при помощи коррекции педагогическими средствами.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20723" y="133750"/>
            <a:ext cx="969348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8690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884594"/>
          </a:xfrm>
        </p:spPr>
        <p:txBody>
          <a:bodyPr>
            <a:normAutofit/>
          </a:bodyPr>
          <a:lstStyle/>
          <a:p>
            <a:pPr algn="just"/>
            <a:r>
              <a:rPr lang="ru-RU" sz="3600" b="1" i="1" dirty="0" smtClean="0"/>
              <a:t>Все </a:t>
            </a:r>
            <a:r>
              <a:rPr lang="ru-RU" sz="3600" b="1" i="1" dirty="0"/>
              <a:t>дети - разные: у них разный темп развития, разные склонности и возможности, разные проблемы. Каждый ребенок - это индивидуальность со своим характером, объемом знаний, личными качествами и умственными способностями</a:t>
            </a:r>
            <a:br>
              <a:rPr lang="ru-RU" sz="3600" b="1" i="1" dirty="0"/>
            </a:br>
            <a:endParaRPr lang="ru-RU" sz="3600" b="1" i="1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57526" y="128527"/>
            <a:ext cx="966639" cy="966639"/>
          </a:xfrm>
          <a:prstGeom prst="rect">
            <a:avLst/>
          </a:prstGeom>
        </p:spPr>
      </p:pic>
      <p:pic>
        <p:nvPicPr>
          <p:cNvPr id="1026" name="Picture 2" descr="Многоэтнические дети в кругу - Стоковые фото Ребёнок роялти-фри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938" y="3866920"/>
            <a:ext cx="4211968" cy="2620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im0-tub-ru.yandex.net/i?id=cedb28f81b656fd57da5433b91a7f30f-l&amp;n=1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1734" y="3668888"/>
            <a:ext cx="4876799" cy="3240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5846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94034" y="2376804"/>
            <a:ext cx="10515600" cy="1325563"/>
          </a:xfrm>
        </p:spPr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4472C4"/>
                </a:solidFill>
              </a:rPr>
              <a:t>Спасибо за внимание!!!</a:t>
            </a:r>
            <a:endParaRPr lang="ru-RU" sz="60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939" y="230135"/>
            <a:ext cx="1585097" cy="1585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72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9797" y="2579515"/>
            <a:ext cx="10515600" cy="1325563"/>
          </a:xfrm>
        </p:spPr>
        <p:txBody>
          <a:bodyPr>
            <a:noAutofit/>
          </a:bodyPr>
          <a:lstStyle/>
          <a:p>
            <a:pPr algn="just"/>
            <a:r>
              <a:rPr lang="ru-RU" sz="4000" b="1" i="1" dirty="0"/>
              <a:t>Причины  не зависящие от личности ребенка или от отношений в семье </a:t>
            </a:r>
            <a:r>
              <a:rPr lang="ru-RU" sz="4000" b="1" i="1" dirty="0" smtClean="0"/>
              <a:t>устраняются </a:t>
            </a:r>
            <a:r>
              <a:rPr lang="ru-RU" sz="4000" b="1" i="1" dirty="0"/>
              <a:t>лечением или специальными развивающими занятиями, подбором программ, соответствующих возможностям ребенка.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20723" y="133750"/>
            <a:ext cx="969348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118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1147" y="73580"/>
            <a:ext cx="10515600" cy="1325563"/>
          </a:xfrm>
        </p:spPr>
        <p:txBody>
          <a:bodyPr>
            <a:normAutofit/>
          </a:bodyPr>
          <a:lstStyle/>
          <a:p>
            <a:pPr marL="45720" lvl="0" algn="ctr"/>
            <a:r>
              <a:rPr lang="ru-RU" sz="4000" b="1" i="1" dirty="0"/>
              <a:t>Психофизиологические причины </a:t>
            </a:r>
            <a:endParaRPr lang="ru-RU" sz="4000" i="1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20723" y="133750"/>
            <a:ext cx="969348" cy="96934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671147" y="1183395"/>
            <a:ext cx="1067093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ru-RU" sz="2400" dirty="0"/>
              <a:t>Задержка психического развития в целом, недостаточное интеллектуальное развитие.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ru-RU" sz="2400" dirty="0"/>
              <a:t>Незрелые отдельные психические функции.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ru-RU" sz="2400" dirty="0"/>
              <a:t>Нет основных навыков работы.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ru-RU" sz="2400" dirty="0"/>
              <a:t>Быстрая истощаемость нервной системы, низкая умственная работоспособность.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ru-RU" sz="2400" dirty="0"/>
              <a:t>Ригидность психики, то есть замедленное восприятие и переработка информации, трудности переключения с одной работы на другую. </a:t>
            </a:r>
            <a:endParaRPr lang="ru-RU" sz="2400" dirty="0" smtClean="0"/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ru-RU" sz="2400" dirty="0" smtClean="0"/>
              <a:t>Низкий </a:t>
            </a:r>
            <a:r>
              <a:rPr lang="ru-RU" sz="2400" dirty="0"/>
              <a:t>общий темп работы.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ru-RU" sz="2400" dirty="0"/>
              <a:t>Речевые нарушения.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ru-RU" sz="2400" dirty="0"/>
              <a:t>Нарушения зрения, слуха.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ru-RU" sz="2400" dirty="0"/>
              <a:t>Преобладание у ребенка одного канала получения информации.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ru-RU" sz="2400" dirty="0"/>
              <a:t>Общая </a:t>
            </a:r>
            <a:r>
              <a:rPr lang="ru-RU" sz="2400" dirty="0" err="1"/>
              <a:t>ослабленность</a:t>
            </a:r>
            <a:r>
              <a:rPr lang="ru-RU" sz="2400" dirty="0"/>
              <a:t> организма. </a:t>
            </a:r>
          </a:p>
        </p:txBody>
      </p:sp>
    </p:spTree>
    <p:extLst>
      <p:ext uri="{BB962C8B-B14F-4D97-AF65-F5344CB8AC3E}">
        <p14:creationId xmlns:p14="http://schemas.microsoft.com/office/powerpoint/2010/main" val="2111433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" lvl="0" algn="ctr"/>
            <a:r>
              <a:rPr lang="ru-RU" b="1" i="1" dirty="0"/>
              <a:t>Психоэмоциональные причины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20723" y="133750"/>
            <a:ext cx="969348" cy="96934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542361" y="1597446"/>
            <a:ext cx="9478361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Wingdings" panose="05000000000000000000" pitchFamily="2" charset="2"/>
              <a:buChar char="v"/>
            </a:pPr>
            <a:r>
              <a:rPr lang="ru-RU" sz="3200" dirty="0"/>
              <a:t>Высокая тревожность. </a:t>
            </a:r>
          </a:p>
          <a:p>
            <a:pPr marL="457200" lvl="0" indent="-457200">
              <a:buFont typeface="Wingdings" panose="05000000000000000000" pitchFamily="2" charset="2"/>
              <a:buChar char="v"/>
            </a:pPr>
            <a:r>
              <a:rPr lang="ru-RU" sz="3200" dirty="0"/>
              <a:t>Инфантилизм, незрелость ребенка. </a:t>
            </a:r>
          </a:p>
          <a:p>
            <a:pPr marL="457200" lvl="0" indent="-457200">
              <a:buFont typeface="Wingdings" panose="05000000000000000000" pitchFamily="2" charset="2"/>
              <a:buChar char="v"/>
            </a:pPr>
            <a:r>
              <a:rPr lang="ru-RU" sz="3200" dirty="0"/>
              <a:t>Несоответствие учебной программы возможностям и склонностям, интересам ребенка </a:t>
            </a:r>
          </a:p>
          <a:p>
            <a:pPr marL="457200" lvl="0" indent="-457200">
              <a:buFont typeface="Wingdings" panose="05000000000000000000" pitchFamily="2" charset="2"/>
              <a:buChar char="v"/>
            </a:pPr>
            <a:r>
              <a:rPr lang="ru-RU" sz="3200" dirty="0"/>
              <a:t>Излишняя требовательность со стороны родителей может вызывать противодействие ребенка.</a:t>
            </a:r>
          </a:p>
          <a:p>
            <a:pPr marL="457200" lvl="0" indent="-457200">
              <a:buFont typeface="Wingdings" panose="05000000000000000000" pitchFamily="2" charset="2"/>
              <a:buChar char="v"/>
            </a:pPr>
            <a:r>
              <a:rPr lang="ru-RU" sz="3200" dirty="0"/>
              <a:t>Конфликты с учителями и одноклассниками.</a:t>
            </a:r>
          </a:p>
        </p:txBody>
      </p:sp>
    </p:spTree>
    <p:extLst>
      <p:ext uri="{BB962C8B-B14F-4D97-AF65-F5344CB8AC3E}">
        <p14:creationId xmlns:p14="http://schemas.microsoft.com/office/powerpoint/2010/main" val="212311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065559"/>
          </a:xfrm>
        </p:spPr>
        <p:txBody>
          <a:bodyPr>
            <a:normAutofit/>
          </a:bodyPr>
          <a:lstStyle/>
          <a:p>
            <a:pPr marL="45720" lvl="0" algn="ctr"/>
            <a:r>
              <a:rPr lang="ru-RU" sz="3600" b="1" i="1" dirty="0"/>
              <a:t>Методы работы социального педагога </a:t>
            </a:r>
            <a:r>
              <a:rPr lang="ru-RU" sz="3600" b="1" i="1" dirty="0" smtClean="0"/>
              <a:t>с несовершеннолетними, испытывающими </a:t>
            </a:r>
            <a:r>
              <a:rPr lang="ru-RU" sz="3600" b="1" i="1" dirty="0"/>
              <a:t>трудностями в обучении и поведении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20723" y="133750"/>
            <a:ext cx="969348" cy="96934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463086" y="2662059"/>
            <a:ext cx="946971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Wingdings" panose="05000000000000000000" pitchFamily="2" charset="2"/>
              <a:buChar char="v"/>
            </a:pPr>
            <a:r>
              <a:rPr lang="ru-RU" sz="3600" dirty="0" smtClean="0"/>
              <a:t>Метод убеждения</a:t>
            </a:r>
            <a:endParaRPr lang="ru-RU" sz="3600" dirty="0"/>
          </a:p>
          <a:p>
            <a:pPr marL="457200" lvl="0" indent="-457200">
              <a:buFont typeface="Wingdings" panose="05000000000000000000" pitchFamily="2" charset="2"/>
              <a:buChar char="v"/>
            </a:pPr>
            <a:r>
              <a:rPr lang="ru-RU" sz="3600" dirty="0" smtClean="0"/>
              <a:t>Метод наблюдения</a:t>
            </a:r>
            <a:endParaRPr lang="ru-RU" sz="3600" dirty="0"/>
          </a:p>
          <a:p>
            <a:pPr marL="457200" lvl="0" indent="-457200">
              <a:buFont typeface="Wingdings" panose="05000000000000000000" pitchFamily="2" charset="2"/>
              <a:buChar char="v"/>
            </a:pPr>
            <a:r>
              <a:rPr lang="ru-RU" sz="3600" dirty="0" smtClean="0"/>
              <a:t>Метод беседы</a:t>
            </a:r>
          </a:p>
          <a:p>
            <a:pPr marL="457200" lvl="0" indent="-457200">
              <a:buFont typeface="Wingdings" panose="05000000000000000000" pitchFamily="2" charset="2"/>
              <a:buChar char="v"/>
            </a:pPr>
            <a:r>
              <a:rPr lang="ru-RU" sz="3600" dirty="0" smtClean="0"/>
              <a:t>Метод социометрии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20381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13299"/>
          </a:xfrm>
        </p:spPr>
        <p:txBody>
          <a:bodyPr>
            <a:normAutofit/>
          </a:bodyPr>
          <a:lstStyle/>
          <a:p>
            <a:pPr marL="45720" lvl="0" algn="ctr"/>
            <a:r>
              <a:rPr lang="ru-RU" b="1" i="1" dirty="0" smtClean="0"/>
              <a:t>Метод убеждения</a:t>
            </a:r>
            <a:endParaRPr lang="ru-RU" b="1" i="1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20723" y="133750"/>
            <a:ext cx="969348" cy="96934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-211016" y="1350079"/>
            <a:ext cx="1130690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3" algn="just"/>
            <a:r>
              <a:rPr lang="ru-RU" sz="3200" dirty="0"/>
              <a:t>Первостепенное внимание при изучении неуспеваемости обращается на семью и положение в ней ребенка. Вместе с семьей разрабатываются для него варианты реабилитационной программы. Здесь важно вместе убедить ребенка в правильности выбранного пути выхода из кризиса. С ним обсуждается режим дня, его свободное время, его дело. </a:t>
            </a:r>
          </a:p>
        </p:txBody>
      </p:sp>
    </p:spTree>
    <p:extLst>
      <p:ext uri="{BB962C8B-B14F-4D97-AF65-F5344CB8AC3E}">
        <p14:creationId xmlns:p14="http://schemas.microsoft.com/office/powerpoint/2010/main" val="2021290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20723" y="133750"/>
            <a:ext cx="969348" cy="96934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-123410" y="618424"/>
            <a:ext cx="10832441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3" algn="just"/>
            <a:r>
              <a:rPr lang="ru-RU" sz="2800" dirty="0"/>
              <a:t>Составляется «карта семьи», где дается характеристика каждого члена семьи, указываются даты рождения, знаменательных событий в семье. Определяется статус семьи, ее религиозная и национальная принадлежность, жилищные условия, соседство. «Карту» дополняет изучение воспитания в семье. Как и сколько родители проводят времени с ребенком, есть ли у них общие дела, какова форма общения, беседует ли отец с сыном, проводят ли вместе свободное время, что читают, посещают ли клубы. Возможно ли сотрудничество внутри семьи, или все отношения сводятся к приказам взрослых. </a:t>
            </a:r>
          </a:p>
        </p:txBody>
      </p:sp>
    </p:spTree>
    <p:extLst>
      <p:ext uri="{BB962C8B-B14F-4D97-AF65-F5344CB8AC3E}">
        <p14:creationId xmlns:p14="http://schemas.microsoft.com/office/powerpoint/2010/main" val="334853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20723" y="133750"/>
            <a:ext cx="969348" cy="96934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791909" y="133750"/>
            <a:ext cx="9469714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3"/>
            <a:r>
              <a:rPr lang="ru-RU" sz="2800" dirty="0" smtClean="0"/>
              <a:t>Несовершеннолетний </a:t>
            </a:r>
            <a:r>
              <a:rPr lang="ru-RU" sz="2800" dirty="0"/>
              <a:t>Кирилл К</a:t>
            </a:r>
            <a:r>
              <a:rPr lang="ru-RU" sz="2800" dirty="0" smtClean="0"/>
              <a:t>.</a:t>
            </a:r>
          </a:p>
          <a:p>
            <a:r>
              <a:rPr lang="ru-RU" sz="1400" u="sng" dirty="0"/>
              <a:t>Результаты первичной диагностики:</a:t>
            </a:r>
            <a:endParaRPr lang="ru-RU" sz="1400" dirty="0"/>
          </a:p>
          <a:p>
            <a:pPr lvl="0"/>
            <a:r>
              <a:rPr lang="ru-RU" sz="1400" b="1" i="1" dirty="0"/>
              <a:t>Общие сведения о ребенке:</a:t>
            </a:r>
            <a:endParaRPr lang="ru-RU" sz="1400" dirty="0"/>
          </a:p>
          <a:p>
            <a:r>
              <a:rPr lang="ru-RU" sz="1400" dirty="0"/>
              <a:t> – учащийся 8 класса, не успевает по алгебре, геометрии, информатике.</a:t>
            </a:r>
          </a:p>
          <a:p>
            <a:pPr lvl="0"/>
            <a:r>
              <a:rPr lang="ru-RU" sz="1400" dirty="0"/>
              <a:t>Сведения о семье и взаимоотношениях в ней </a:t>
            </a:r>
          </a:p>
          <a:p>
            <a:r>
              <a:rPr lang="ru-RU" sz="1400" dirty="0"/>
              <a:t> -  семья неполная, но мама недавно вышла замуж, родила ребенка;</a:t>
            </a:r>
          </a:p>
          <a:p>
            <a:r>
              <a:rPr lang="ru-RU" sz="1400" dirty="0"/>
              <a:t> - условия жизни подростка: отдельная комната;</a:t>
            </a:r>
          </a:p>
          <a:p>
            <a:r>
              <a:rPr lang="ru-RU" sz="1400" dirty="0"/>
              <a:t> - материальное положение - выше среднего.</a:t>
            </a:r>
          </a:p>
          <a:p>
            <a:pPr lvl="0"/>
            <a:r>
              <a:rPr lang="ru-RU" sz="1400" b="1" i="1" dirty="0"/>
              <a:t>Личностная карта ребенка:</a:t>
            </a:r>
            <a:endParaRPr lang="ru-RU" sz="1400" dirty="0"/>
          </a:p>
          <a:p>
            <a:r>
              <a:rPr lang="ru-RU" sz="1400" dirty="0"/>
              <a:t> - направленность интересов - не определился;</a:t>
            </a:r>
          </a:p>
          <a:p>
            <a:r>
              <a:rPr lang="ru-RU" sz="1400" dirty="0"/>
              <a:t> - активность - не проявляет активность в общественной жизни;</a:t>
            </a:r>
          </a:p>
          <a:p>
            <a:r>
              <a:rPr lang="ru-RU" sz="1400" dirty="0"/>
              <a:t> - инициативность - редко сам начинает новое дело;</a:t>
            </a:r>
          </a:p>
          <a:p>
            <a:r>
              <a:rPr lang="ru-RU" sz="1400" dirty="0"/>
              <a:t> - общительность - общителен с одноклассниками;</a:t>
            </a:r>
          </a:p>
          <a:p>
            <a:r>
              <a:rPr lang="ru-RU" sz="1400" dirty="0"/>
              <a:t> - уверенность в себе – заниженный уровень самооценки, ведомый;</a:t>
            </a:r>
          </a:p>
          <a:p>
            <a:r>
              <a:rPr lang="ru-RU" sz="1400" dirty="0"/>
              <a:t> - решительность - колеблется перед ответственным решением, не может нести ответственность за принятое решение.</a:t>
            </a:r>
          </a:p>
          <a:p>
            <a:pPr lvl="0"/>
            <a:r>
              <a:rPr lang="ru-RU" sz="1400" b="1" i="1" dirty="0"/>
              <a:t>Положение ребенка в коллективе:</a:t>
            </a:r>
            <a:endParaRPr lang="ru-RU" sz="1400" dirty="0"/>
          </a:p>
          <a:p>
            <a:r>
              <a:rPr lang="ru-RU" sz="1400" dirty="0"/>
              <a:t> - авторитет - пользуется авторитетом у отдельных учащихся;</a:t>
            </a:r>
          </a:p>
          <a:p>
            <a:r>
              <a:rPr lang="ru-RU" sz="1400" dirty="0"/>
              <a:t> - симпатии - пользуется симпатией у отдельных ребят;</a:t>
            </a:r>
          </a:p>
          <a:p>
            <a:r>
              <a:rPr lang="ru-RU" sz="1400" dirty="0"/>
              <a:t> - проявление агрессии - агрессию не проявляет.</a:t>
            </a:r>
          </a:p>
          <a:p>
            <a:pPr lvl="0"/>
            <a:r>
              <a:rPr lang="ru-RU" sz="1400" b="1" i="1" dirty="0"/>
              <a:t>Отклонение от социальных и культурных норм и в поведении:</a:t>
            </a:r>
            <a:endParaRPr lang="ru-RU" sz="1400" dirty="0"/>
          </a:p>
          <a:p>
            <a:r>
              <a:rPr lang="ru-RU" sz="1400" dirty="0"/>
              <a:t> - отношение к алкоголю – нейтральное;</a:t>
            </a:r>
          </a:p>
          <a:p>
            <a:r>
              <a:rPr lang="ru-RU" sz="1400" dirty="0"/>
              <a:t> - отношение к курению -  эпизодическое курение (</a:t>
            </a:r>
            <a:r>
              <a:rPr lang="ru-RU" sz="1400" dirty="0" err="1"/>
              <a:t>вайп</a:t>
            </a:r>
            <a:r>
              <a:rPr lang="ru-RU" sz="1400" dirty="0"/>
              <a:t>);</a:t>
            </a:r>
          </a:p>
          <a:p>
            <a:r>
              <a:rPr lang="ru-RU" sz="1400" dirty="0"/>
              <a:t> - культура речи -  эпизодическое сквернословие.</a:t>
            </a:r>
          </a:p>
          <a:p>
            <a:r>
              <a:rPr lang="ru-RU" sz="1400" dirty="0"/>
              <a:t>В результате проведения диагностического обследования педагогической неуспеваемости несовершеннолетнего, определили, что уровень неуспеваемости находиться в выраженной степени. Семья имеет средний социальный статус, подросток живет в достаточно благоприятных условиях, имеет отдельную комнату. Активность в общественных делах не проявляет, предоставлен сам себе, учеба у него на последнем месте.</a:t>
            </a:r>
          </a:p>
          <a:p>
            <a:pPr lvl="3"/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736892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1436</Words>
  <Application>Microsoft Office PowerPoint</Application>
  <PresentationFormat>Широкоэкранный</PresentationFormat>
  <Paragraphs>97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Wingdings</vt:lpstr>
      <vt:lpstr>Тема Office</vt:lpstr>
      <vt:lpstr>Оказание социально-психологической помощи несовершеннолетним с трудностями в обучении и поведении</vt:lpstr>
      <vt:lpstr>Все дети - разные: у них разный темп развития, разные склонности и возможности, разные проблемы. Каждый ребенок - это индивидуальность со своим характером, объемом знаний, личными качествами и умственными способностями </vt:lpstr>
      <vt:lpstr>Причины  не зависящие от личности ребенка или от отношений в семье устраняются лечением или специальными развивающими занятиями, подбором программ, соответствующих возможностям ребенка.</vt:lpstr>
      <vt:lpstr>Психофизиологические причины </vt:lpstr>
      <vt:lpstr>Психоэмоциональные причины</vt:lpstr>
      <vt:lpstr>Методы работы социального педагога с несовершеннолетними, испытывающими трудностями в обучении и поведении</vt:lpstr>
      <vt:lpstr>Метод убеждения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Пути преодоления неуспеваемости</vt:lpstr>
      <vt:lpstr>Презентация PowerPoint</vt:lpstr>
      <vt:lpstr>Презентация PowerPoint</vt:lpstr>
      <vt:lpstr>Презентация PowerPoint</vt:lpstr>
      <vt:lpstr>Под педагогической неуспеваемостью следует понимать устойчивое отклонение от нормы в поведении, нравственном сознании, учебной деятельности, проявляющееся в неразвитости, необразованности и невоспитанности ребенка, отставании его развития от собственных возможностей, обусловленные отрицательным влиянием среды и ошибками в воспитании, частой сменой школ и преподавателей, отрицательным влиянием улицы, безнадзорностью. То есть эта проблема вызвана педагогическими причинами и, следовательно, устраняется при помощи коррекции педагогическими средствами.</vt:lpstr>
      <vt:lpstr>Спасибо за внимание!!!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Александра Милина</dc:creator>
  <cp:lastModifiedBy>Sozpedagog</cp:lastModifiedBy>
  <cp:revision>30</cp:revision>
  <dcterms:created xsi:type="dcterms:W3CDTF">2021-09-02T11:51:38Z</dcterms:created>
  <dcterms:modified xsi:type="dcterms:W3CDTF">2025-09-12T08:31:03Z</dcterms:modified>
</cp:coreProperties>
</file>